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72" r:id="rId5"/>
    <p:sldId id="264" r:id="rId6"/>
    <p:sldId id="257" r:id="rId7"/>
    <p:sldId id="274" r:id="rId8"/>
    <p:sldId id="263" r:id="rId9"/>
    <p:sldId id="273" r:id="rId10"/>
    <p:sldId id="262" r:id="rId11"/>
    <p:sldId id="258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6" r:id="rId24"/>
    <p:sldId id="288" r:id="rId25"/>
    <p:sldId id="289" r:id="rId26"/>
    <p:sldId id="287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7E8"/>
    <a:srgbClr val="F8FAFC"/>
    <a:srgbClr val="D482D4"/>
    <a:srgbClr val="742575"/>
    <a:srgbClr val="8D2C85"/>
    <a:srgbClr val="953395"/>
    <a:srgbClr val="322944"/>
    <a:srgbClr val="FFFFFF"/>
    <a:srgbClr val="0099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0" y="-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21/02/2025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0FAA672-4052-9EC7-5B77-BC765AC2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ZAIRA DANIELA HURTADO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C5700-A2AB-05DC-C6EC-8D98CDA0B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/>
              <a:t>Impulsa tu negocio con </a:t>
            </a:r>
            <a:r>
              <a:rPr lang="es-MX" dirty="0" err="1"/>
              <a:t>power</a:t>
            </a:r>
            <a:r>
              <a:rPr lang="es-MX" dirty="0"/>
              <a:t> </a:t>
            </a:r>
            <a:r>
              <a:rPr lang="es-MX" dirty="0" err="1"/>
              <a:t>bi</a:t>
            </a:r>
            <a:r>
              <a:rPr lang="es-MX" dirty="0"/>
              <a:t>: De los datos a la acción</a:t>
            </a:r>
            <a:endParaRPr lang="es-CO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09B731F-2A57-C690-2942-2A0A0757DD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49045C91-8A00-7126-3270-BB618B0D0D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1680530F-E335-7D3B-A601-265A4297D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48DA6E-8C54-4371-7F4A-4D0B6658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/>
        </p:blipFill>
        <p:spPr>
          <a:xfrm>
            <a:off x="2255739" y="3350192"/>
            <a:ext cx="2250508" cy="22505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37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C89A4-D833-620F-8A49-F23C6668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655A3C-FB41-D20C-8AF9-49AE70DDE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6F717-F834-7F21-7E91-84E33487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3" y="496336"/>
            <a:ext cx="16408013" cy="49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5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6180A-DC1B-4650-A753-81E059930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A1839-5427-56E5-A5F4-A105CB62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1" y="2203357"/>
            <a:ext cx="10515600" cy="1819275"/>
          </a:xfrm>
        </p:spPr>
        <p:txBody>
          <a:bodyPr/>
          <a:lstStyle/>
          <a:p>
            <a:r>
              <a:rPr lang="es-MX" dirty="0"/>
              <a:t>Vamos a DAX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16B6AC-35A9-30FB-FE5C-6A945A773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86573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142B-0BD7-D4BD-6D37-9A4FF487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F38D54-A080-DEBB-6E04-0F0DEE6B1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D30A99-B1E2-49E2-A8CB-855C5A9B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3" t="17080" r="64568" b="53030"/>
          <a:stretch/>
        </p:blipFill>
        <p:spPr>
          <a:xfrm>
            <a:off x="537884" y="291009"/>
            <a:ext cx="4157870" cy="11486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21811E-B13B-B31F-376D-B933C237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69" b="6755"/>
          <a:stretch/>
        </p:blipFill>
        <p:spPr>
          <a:xfrm>
            <a:off x="663724" y="1809792"/>
            <a:ext cx="13273334" cy="3614731"/>
          </a:xfrm>
          <a:prstGeom prst="rect">
            <a:avLst/>
          </a:prstGeom>
        </p:spPr>
      </p:pic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4F1AFCDE-19E8-6DEA-BB07-C5CA22D18109}"/>
              </a:ext>
            </a:extLst>
          </p:cNvPr>
          <p:cNvCxnSpPr>
            <a:cxnSpLocks/>
          </p:cNvCxnSpPr>
          <p:nvPr/>
        </p:nvCxnSpPr>
        <p:spPr>
          <a:xfrm>
            <a:off x="4695754" y="625642"/>
            <a:ext cx="1216908" cy="914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5F965-B5E8-B398-3A0F-FC00734EE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E8E4B7-BD07-5C53-326D-34E7F3372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ABDFD95A-920D-54C2-227E-67980F57FA5C}"/>
              </a:ext>
            </a:extLst>
          </p:cNvPr>
          <p:cNvCxnSpPr>
            <a:cxnSpLocks/>
          </p:cNvCxnSpPr>
          <p:nvPr/>
        </p:nvCxnSpPr>
        <p:spPr>
          <a:xfrm>
            <a:off x="5119265" y="615275"/>
            <a:ext cx="1216908" cy="914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D7FC985-0D23-2EFC-C983-97AA5BC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01" t="13119" r="31375" b="53171"/>
          <a:stretch/>
        </p:blipFill>
        <p:spPr>
          <a:xfrm>
            <a:off x="156754" y="96198"/>
            <a:ext cx="4832100" cy="14334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A487CA-F8BB-9E19-58EE-3E1C0DA3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10" y="1835204"/>
            <a:ext cx="5953961" cy="37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94EC-5E13-E221-F939-B509F4DE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DCABFC-024E-BDB0-2E94-1ABCDE0E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C9065F2C-265F-C116-CA36-BB357113E8FB}"/>
              </a:ext>
            </a:extLst>
          </p:cNvPr>
          <p:cNvCxnSpPr>
            <a:cxnSpLocks/>
          </p:cNvCxnSpPr>
          <p:nvPr/>
        </p:nvCxnSpPr>
        <p:spPr>
          <a:xfrm>
            <a:off x="5119265" y="615275"/>
            <a:ext cx="1216908" cy="914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CED218D-4CE5-FAA8-2B2A-CCBF3903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01" t="13119" r="31375" b="53171"/>
          <a:stretch/>
        </p:blipFill>
        <p:spPr>
          <a:xfrm>
            <a:off x="156754" y="96198"/>
            <a:ext cx="4832100" cy="14334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097473-B1D4-AC4F-5C68-6E8426F5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" y="-10630"/>
            <a:ext cx="10975192" cy="6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4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F67B-7756-DF18-FA31-C004D095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1B57A-59A9-1C88-E625-1B2FE6DF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59" y="3321560"/>
            <a:ext cx="10515600" cy="1819275"/>
          </a:xfrm>
        </p:spPr>
        <p:txBody>
          <a:bodyPr/>
          <a:lstStyle/>
          <a:p>
            <a:r>
              <a:rPr lang="es-MX" dirty="0"/>
              <a:t>¿Cómo se que quiero medir?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93381A-18E0-5FC7-B975-7606E18DB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EC855E-E033-2DF6-C8FA-D191EBFE7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10" y="335742"/>
            <a:ext cx="3177479" cy="3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B6FA-4D30-6DFC-EBBF-4D8027F22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21D693-7012-B2B8-979B-70820CB27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811" y="3074148"/>
            <a:ext cx="7870848" cy="2527754"/>
          </a:xfrm>
        </p:spPr>
        <p:txBody>
          <a:bodyPr>
            <a:noAutofit/>
          </a:bodyPr>
          <a:lstStyle/>
          <a:p>
            <a:pPr algn="ctr"/>
            <a:r>
              <a:rPr lang="es-CO" sz="8000" dirty="0" err="1"/>
              <a:t>KPIs</a:t>
            </a:r>
            <a:r>
              <a:rPr lang="es-CO" sz="8000" dirty="0"/>
              <a:t> fundamentales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94628D-8A15-00C4-CCF4-CB4310FE6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52" y="-118477"/>
            <a:ext cx="2713760" cy="27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D6B9F01-CC53-F9B2-AC35-18C61B6DD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8" y="1353542"/>
            <a:ext cx="2347515" cy="23475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3A57A47-9DC8-4FB6-F77E-14F9F5FC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26" y="633112"/>
            <a:ext cx="7687748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1B573-E3AD-F893-D9A3-4EBB69C6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310959-A1AB-F59C-B52E-F8CA1BF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505" y="666444"/>
            <a:ext cx="7983890" cy="45850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DF8162-717E-9D81-9A7F-E40631422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4" y="1860209"/>
            <a:ext cx="2883241" cy="28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1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1A15C-C849-91AB-2F9B-3B499315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C73C98-9293-8C3E-5FB9-60D51654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96" y="700045"/>
            <a:ext cx="8410395" cy="46500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95ADB6-576A-7821-D36B-6D2A84264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61954"/>
            <a:ext cx="3334091" cy="33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C503-A12C-5206-C700-56B799D5A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49DAA1-D52F-6976-5BAB-6D4CE535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915" y="378866"/>
            <a:ext cx="8458571" cy="48596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615F31-3020-EFD2-1C45-73C38BA6A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" y="1758609"/>
            <a:ext cx="2730841" cy="2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6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A372-EF3F-731C-E5BE-C4304265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BF96D3-4A6C-6294-EF4E-B8DC8C719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7BE0B9-7898-6CBF-46DB-271F491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00"/>
            <a:ext cx="12192000" cy="6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60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9E04A-A969-7290-F676-EB4F93C97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52097C-F4E6-D3D7-DEB1-0D8B33EC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808370-884F-0CBD-B65A-460EFDD7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96"/>
            <a:ext cx="12192000" cy="67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1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8E0C5-E7EC-A0D8-A172-8DBF1FC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4591051"/>
            <a:ext cx="10515600" cy="1819275"/>
          </a:xfrm>
        </p:spPr>
        <p:txBody>
          <a:bodyPr/>
          <a:lstStyle/>
          <a:p>
            <a:r>
              <a:rPr lang="es-MX" dirty="0"/>
              <a:t>GRACIASSSS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2B355C-57D4-52BB-8E5E-83CE408CD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47A24A-454A-8527-CF69-E6580F7E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50" y="873125"/>
            <a:ext cx="3192463" cy="3192463"/>
          </a:xfrm>
          <a:prstGeom prst="rect">
            <a:avLst/>
          </a:prstGeom>
        </p:spPr>
      </p:pic>
      <p:pic>
        <p:nvPicPr>
          <p:cNvPr id="1026" name="Picture 2" descr="Linkedin - Iconos gratis de redes sociales">
            <a:extLst>
              <a:ext uri="{FF2B5EF4-FFF2-40B4-BE49-F238E27FC236}">
                <a16:creationId xmlns:a16="http://schemas.microsoft.com/office/drawing/2014/main" id="{6BFC57F9-F7A3-4C19-6641-B9969828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1" y="139700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B63686-B099-2BC3-E8B8-124C6C38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6763871" cy="61604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E6A84F-46D2-EC12-4742-E90D9902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76" y="2519363"/>
            <a:ext cx="4959724" cy="1819275"/>
          </a:xfrm>
        </p:spPr>
        <p:txBody>
          <a:bodyPr>
            <a:normAutofit fontScale="90000"/>
          </a:bodyPr>
          <a:lstStyle/>
          <a:p>
            <a:r>
              <a:rPr lang="es-MX" dirty="0"/>
              <a:t>Impulsa tu negocio con </a:t>
            </a:r>
            <a:r>
              <a:rPr lang="es-MX" dirty="0" err="1"/>
              <a:t>power</a:t>
            </a:r>
            <a:r>
              <a:rPr lang="es-MX" dirty="0"/>
              <a:t> </a:t>
            </a:r>
            <a:r>
              <a:rPr lang="es-MX" dirty="0" err="1"/>
              <a:t>bi</a:t>
            </a:r>
            <a:r>
              <a:rPr lang="es-MX" dirty="0"/>
              <a:t>: De los datos a la acción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732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5757-5BF5-F635-782F-5410F46A7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ABDD1A-C424-C36D-3466-3B1C3857B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005" y="1972540"/>
            <a:ext cx="10797989" cy="30670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5400" dirty="0"/>
              <a:t>Imaginen llegar cada mañana a su negocio y tener que tomar decisiones cruciales a ciegas...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22636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63F0B-7CB3-B24B-C3B1-E25A7E11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MX" dirty="0"/>
              <a:t>TODO MANUAL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FF1AE0-7D86-138B-03BC-2F11C25D6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9541" y="2446243"/>
            <a:ext cx="6945996" cy="1965513"/>
          </a:xfrm>
        </p:spPr>
        <p:txBody>
          <a:bodyPr/>
          <a:lstStyle/>
          <a:p>
            <a:r>
              <a:rPr lang="es-MX" dirty="0"/>
              <a:t>Don Luis </a:t>
            </a:r>
          </a:p>
          <a:p>
            <a:r>
              <a:rPr lang="es-MX" dirty="0"/>
              <a:t>Intuición para decidir cuanto comprar</a:t>
            </a:r>
          </a:p>
          <a:p>
            <a:r>
              <a:rPr lang="es-MX" dirty="0"/>
              <a:t>Ganancias NULAS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AF28D4-D16F-FFDB-F886-216F8815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1" y="1362635"/>
            <a:ext cx="4329648" cy="43296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4D35DD-75A8-FFE4-C735-EE4A80ED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01" y="-302508"/>
            <a:ext cx="12379244" cy="87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1C89-7579-8715-3241-4FBFF8ED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810931-FDC9-A11F-DDCF-A14880555E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146" y="2284878"/>
            <a:ext cx="10421471" cy="1965513"/>
          </a:xfrm>
        </p:spPr>
        <p:txBody>
          <a:bodyPr>
            <a:noAutofit/>
          </a:bodyPr>
          <a:lstStyle/>
          <a:p>
            <a:pPr algn="ctr"/>
            <a:r>
              <a:rPr lang="es-MX" sz="3600" dirty="0"/>
              <a:t>Los negocios que usan datos para tomar decisiones dejan de depender de la intuición y comienzan a </a:t>
            </a:r>
            <a:r>
              <a:rPr lang="es-MX" sz="3600" b="1" dirty="0"/>
              <a:t>crecer de forma inteligente</a:t>
            </a:r>
            <a:r>
              <a:rPr lang="es-MX" sz="3600" dirty="0"/>
              <a:t>. </a:t>
            </a:r>
            <a:r>
              <a:rPr lang="es-MX" sz="3600" b="1" dirty="0" err="1"/>
              <a:t>Power</a:t>
            </a:r>
            <a:r>
              <a:rPr lang="es-MX" sz="3600" b="1" dirty="0"/>
              <a:t> BI no solo es una herramienta, es una brújula para el éxito.</a:t>
            </a:r>
            <a:endParaRPr lang="es-CO" sz="3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52991E-69A3-6A59-5B47-27BD2F3AF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52" y="-118477"/>
            <a:ext cx="2713760" cy="27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FBAE-056E-49BD-F8E6-D88D0021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1" y="2203357"/>
            <a:ext cx="10515600" cy="1819275"/>
          </a:xfrm>
        </p:spPr>
        <p:txBody>
          <a:bodyPr/>
          <a:lstStyle/>
          <a:p>
            <a:r>
              <a:rPr lang="es-MX" dirty="0"/>
              <a:t>Pero, ¿qué pasaría si pudieran...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290804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DDAF7-9F17-EDC3-41C4-24765CC7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Transformar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81F957-6C23-943A-8129-DBC809324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T</a:t>
            </a:r>
            <a:r>
              <a:rPr lang="es-CO" dirty="0" err="1"/>
              <a:t>ener</a:t>
            </a:r>
            <a:r>
              <a:rPr lang="es-CO" dirty="0"/>
              <a:t> los datos a la mano implica : </a:t>
            </a:r>
          </a:p>
        </p:txBody>
      </p:sp>
      <p:pic>
        <p:nvPicPr>
          <p:cNvPr id="4" name="Picture 2" descr="How to Make Your Spreadsheets Less Lame | Design Shack">
            <a:extLst>
              <a:ext uri="{FF2B5EF4-FFF2-40B4-BE49-F238E27FC236}">
                <a16:creationId xmlns:a16="http://schemas.microsoft.com/office/drawing/2014/main" id="{3064458B-D524-8D8A-7A2E-FFB3AA431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3"/>
          <a:stretch/>
        </p:blipFill>
        <p:spPr bwMode="auto">
          <a:xfrm>
            <a:off x="911880" y="1744569"/>
            <a:ext cx="4646348" cy="36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2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D616-B7C4-850F-8314-3DF8196C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BDA8BD7-6117-1F2F-4C85-57077C23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0"/>
            <a:ext cx="10031329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86A162C-B600-40E4-9A54-EF06C080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4435570"/>
            <a:ext cx="8042848" cy="24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27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Props1.xml><?xml version="1.0" encoding="utf-8"?>
<ds:datastoreItem xmlns:ds="http://schemas.openxmlformats.org/officeDocument/2006/customXml" ds:itemID="{FCD65EC2-566D-403A-BD05-D4C442C8D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189</Words>
  <Application>Microsoft Office PowerPoint</Application>
  <PresentationFormat>Panorámica</PresentationFormat>
  <Paragraphs>24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Oswald</vt:lpstr>
      <vt:lpstr>Tema de Office</vt:lpstr>
      <vt:lpstr>Presentación de PowerPoint</vt:lpstr>
      <vt:lpstr>Presentación de PowerPoint</vt:lpstr>
      <vt:lpstr>Impulsa tu negocio con power bi: De los datos a la acción </vt:lpstr>
      <vt:lpstr>Presentación de PowerPoint</vt:lpstr>
      <vt:lpstr>TODO MANUAL</vt:lpstr>
      <vt:lpstr>Presentación de PowerPoint</vt:lpstr>
      <vt:lpstr>Pero, ¿qué pasaría si pudieran...</vt:lpstr>
      <vt:lpstr>Transformar</vt:lpstr>
      <vt:lpstr>Presentación de PowerPoint</vt:lpstr>
      <vt:lpstr>Presentación de PowerPoint</vt:lpstr>
      <vt:lpstr>Vamos a DAX</vt:lpstr>
      <vt:lpstr>Presentación de PowerPoint</vt:lpstr>
      <vt:lpstr>Presentación de PowerPoint</vt:lpstr>
      <vt:lpstr>Presentación de PowerPoint</vt:lpstr>
      <vt:lpstr>¿Cómo se que quiero medir?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GRACIASSSS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Zaira  Hurtado Gonzalez</cp:lastModifiedBy>
  <cp:revision>99</cp:revision>
  <dcterms:created xsi:type="dcterms:W3CDTF">2023-06-14T01:28:16Z</dcterms:created>
  <dcterms:modified xsi:type="dcterms:W3CDTF">2025-02-21T19:58:41Z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